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272" r:id="rId2"/>
    <p:sldId id="258" r:id="rId3"/>
    <p:sldId id="260" r:id="rId4"/>
    <p:sldId id="276" r:id="rId5"/>
    <p:sldId id="278" r:id="rId6"/>
    <p:sldId id="279" r:id="rId7"/>
    <p:sldId id="291" r:id="rId8"/>
    <p:sldId id="287" r:id="rId9"/>
    <p:sldId id="288" r:id="rId10"/>
    <p:sldId id="286" r:id="rId11"/>
    <p:sldId id="280" r:id="rId12"/>
    <p:sldId id="281" r:id="rId13"/>
    <p:sldId id="282" r:id="rId14"/>
    <p:sldId id="283" r:id="rId15"/>
    <p:sldId id="284" r:id="rId16"/>
    <p:sldId id="289" r:id="rId17"/>
    <p:sldId id="256" r:id="rId18"/>
    <p:sldId id="290" r:id="rId19"/>
    <p:sldId id="28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278" autoAdjust="0"/>
  </p:normalViewPr>
  <p:slideViewPr>
    <p:cSldViewPr snapToGrid="0" snapToObjects="1">
      <p:cViewPr varScale="1">
        <p:scale>
          <a:sx n="67" d="100"/>
          <a:sy n="67" d="100"/>
        </p:scale>
        <p:origin x="-1328" y="-96"/>
      </p:cViewPr>
      <p:guideLst>
        <p:guide orient="horz" pos="2160"/>
        <p:guide pos="2880"/>
      </p:guideLst>
    </p:cSldViewPr>
  </p:slideViewPr>
  <p:notesTextViewPr>
    <p:cViewPr>
      <p:scale>
        <a:sx n="100" d="100"/>
        <a:sy n="100" d="100"/>
      </p:scale>
      <p:origin x="0" y="0"/>
    </p:cViewPr>
  </p:notesTextViewPr>
  <p:sorterViewPr>
    <p:cViewPr>
      <p:scale>
        <a:sx n="102" d="100"/>
        <a:sy n="102"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gif>
</file>

<file path=ppt/media/image3.pn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40A062-62AF-024E-B02C-E7E1AB1CDD5D}" type="datetimeFigureOut">
              <a:rPr lang="en-US" smtClean="0"/>
              <a:t>9/25/13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DA9F7D-D077-FE4E-9206-730CAA294439}" type="slidenum">
              <a:rPr lang="en-US" smtClean="0"/>
              <a:t>‹#›</a:t>
            </a:fld>
            <a:endParaRPr lang="en-US"/>
          </a:p>
        </p:txBody>
      </p:sp>
    </p:spTree>
    <p:extLst>
      <p:ext uri="{BB962C8B-B14F-4D97-AF65-F5344CB8AC3E}">
        <p14:creationId xmlns:p14="http://schemas.microsoft.com/office/powerpoint/2010/main" val="198708351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Hi</a:t>
            </a:r>
            <a:r>
              <a:rPr lang="en-US" baseline="0" dirty="0" smtClean="0"/>
              <a:t>. My name is Amy Hodge, and I’m the science data librarian for Stanford Libraries. I’m going to talk to you today about our data management services and in particular about the Stanford Digital Repository.</a:t>
            </a:r>
            <a:endParaRPr lang="en-US" dirty="0" smtClean="0"/>
          </a:p>
        </p:txBody>
      </p:sp>
      <p:sp>
        <p:nvSpPr>
          <p:cNvPr id="4" name="Slide Number Placeholder 3"/>
          <p:cNvSpPr>
            <a:spLocks noGrp="1"/>
          </p:cNvSpPr>
          <p:nvPr>
            <p:ph type="sldNum" sz="quarter" idx="10"/>
          </p:nvPr>
        </p:nvSpPr>
        <p:spPr/>
        <p:txBody>
          <a:bodyPr/>
          <a:lstStyle/>
          <a:p>
            <a:fld id="{637C2D72-1381-C941-A400-E20223CD84B9}" type="slidenum">
              <a:rPr lang="en-US" smtClean="0"/>
              <a:t>1</a:t>
            </a:fld>
            <a:endParaRPr lang="en-US"/>
          </a:p>
        </p:txBody>
      </p:sp>
    </p:spTree>
    <p:extLst>
      <p:ext uri="{BB962C8B-B14F-4D97-AF65-F5344CB8AC3E}">
        <p14:creationId xmlns:p14="http://schemas.microsoft.com/office/powerpoint/2010/main" val="1433325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technical reports. Deposit is currently in progress for 170 or so technical reports from the John A. </a:t>
            </a:r>
            <a:r>
              <a:rPr lang="en-US" baseline="0" dirty="0" err="1" smtClean="0"/>
              <a:t>Blume</a:t>
            </a:r>
            <a:r>
              <a:rPr lang="en-US" baseline="0" dirty="0" smtClean="0"/>
              <a:t> Center for Earthquake Engineering.</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question then is, how does the SDR do all of these things?</a:t>
            </a:r>
          </a:p>
          <a:p>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10</a:t>
            </a:fld>
            <a:endParaRPr lang="en-US"/>
          </a:p>
        </p:txBody>
      </p:sp>
    </p:spTree>
    <p:extLst>
      <p:ext uri="{BB962C8B-B14F-4D97-AF65-F5344CB8AC3E}">
        <p14:creationId xmlns:p14="http://schemas.microsoft.com/office/powerpoint/2010/main" val="42489251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a:t>
            </a:r>
            <a:r>
              <a:rPr lang="en-US" baseline="0" dirty="0" smtClean="0"/>
              <a:t> answer is this</a:t>
            </a:r>
            <a:r>
              <a:rPr lang="en-US" dirty="0" smtClean="0"/>
              <a:t>. The persistent URL, or PURL. When you deposit data into the SDR you get a persistent URL at which that data can always be accessed. Always.</a:t>
            </a:r>
          </a:p>
          <a:p>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11</a:t>
            </a:fld>
            <a:endParaRPr lang="en-US"/>
          </a:p>
        </p:txBody>
      </p:sp>
    </p:spTree>
    <p:extLst>
      <p:ext uri="{BB962C8B-B14F-4D97-AF65-F5344CB8AC3E}">
        <p14:creationId xmlns:p14="http://schemas.microsoft.com/office/powerpoint/2010/main" val="33421173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Here's what a </a:t>
            </a:r>
            <a:r>
              <a:rPr lang="en-US" sz="1200" b="1" dirty="0" smtClean="0"/>
              <a:t>PURL page </a:t>
            </a:r>
            <a:r>
              <a:rPr lang="en-US" sz="1200" dirty="0" smtClean="0"/>
              <a:t>for a data deposit looks like. What you see here basically reflects the information that you are required to provide when you deposit data via our self-deposit</a:t>
            </a:r>
            <a:r>
              <a:rPr lang="en-US" sz="1200" baseline="0" dirty="0" smtClean="0"/>
              <a:t> web interface</a:t>
            </a:r>
            <a:r>
              <a:rPr lang="en-US" sz="1200" dirty="0" smtClean="0"/>
              <a:t>: authors, a description, how you would like these data to be cited, any associated publications, who to contact about the data, and any other related links. Then there is a list files that can be downloaded with descriptions. You also have options to choose an embargo period, assign a license, and decide whether you want the PURL page to be visible to anyone in the world or just Stanford.</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400" b="1" dirty="0" smtClean="0"/>
              <a:t>We consider this a lightweight approach to meeting NSF requirements for data sharing and preservation.</a:t>
            </a:r>
            <a:r>
              <a:rPr lang="en-US" sz="1200" dirty="0" smtClean="0"/>
              <a:t> </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And I'm hoping your next question is, How do I get a PURL for my data? It's very easy to do, takes just a few minutes, and three simple steps.</a:t>
            </a:r>
          </a:p>
        </p:txBody>
      </p:sp>
      <p:sp>
        <p:nvSpPr>
          <p:cNvPr id="4" name="Slide Number Placeholder 3"/>
          <p:cNvSpPr>
            <a:spLocks noGrp="1"/>
          </p:cNvSpPr>
          <p:nvPr>
            <p:ph type="sldNum" sz="quarter" idx="10"/>
          </p:nvPr>
        </p:nvSpPr>
        <p:spPr/>
        <p:txBody>
          <a:bodyPr/>
          <a:lstStyle/>
          <a:p>
            <a:fld id="{637C2D72-1381-C941-A400-E20223CD84B9}" type="slidenum">
              <a:rPr lang="en-US" smtClean="0"/>
              <a:t>12</a:t>
            </a:fld>
            <a:endParaRPr lang="en-US"/>
          </a:p>
        </p:txBody>
      </p:sp>
    </p:spTree>
    <p:extLst>
      <p:ext uri="{BB962C8B-B14F-4D97-AF65-F5344CB8AC3E}">
        <p14:creationId xmlns:p14="http://schemas.microsoft.com/office/powerpoint/2010/main" val="6793751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r>
              <a:rPr lang="en-US" dirty="0" smtClean="0"/>
              <a:t>Step one. Email me. Access to the web-based self-deposit interface is via your </a:t>
            </a:r>
            <a:r>
              <a:rPr lang="en-US" dirty="0" err="1" smtClean="0"/>
              <a:t>SUNet</a:t>
            </a:r>
            <a:r>
              <a:rPr lang="en-US" dirty="0" smtClean="0"/>
              <a:t> ID – and </a:t>
            </a:r>
            <a:r>
              <a:rPr lang="en-US" b="1" dirty="0" smtClean="0"/>
              <a:t>to anyone with a </a:t>
            </a:r>
            <a:r>
              <a:rPr lang="en-US" b="1" dirty="0" err="1" smtClean="0"/>
              <a:t>SUNet</a:t>
            </a:r>
            <a:r>
              <a:rPr lang="en-US" b="1" dirty="0" smtClean="0"/>
              <a:t> ID </a:t>
            </a:r>
            <a:r>
              <a:rPr lang="en-US" dirty="0" smtClean="0"/>
              <a:t>(faculty, research</a:t>
            </a:r>
            <a:r>
              <a:rPr lang="en-US" baseline="0" dirty="0" smtClean="0"/>
              <a:t> staff, post-docs, students)</a:t>
            </a:r>
            <a:r>
              <a:rPr lang="en-US" dirty="0" smtClean="0"/>
              <a:t>, however, it is currently gated, so I need to specifically give access to whomever is making or</a:t>
            </a:r>
            <a:r>
              <a:rPr lang="en-US" baseline="0" dirty="0" smtClean="0"/>
              <a:t> reviewing deposits. I’m also available to provide whatever kind of support you might need when you’re depositing data.</a:t>
            </a:r>
            <a:endParaRPr lang="en-US" dirty="0" smtClean="0"/>
          </a:p>
        </p:txBody>
      </p:sp>
      <p:sp>
        <p:nvSpPr>
          <p:cNvPr id="4" name="Slide Number Placeholder 3"/>
          <p:cNvSpPr>
            <a:spLocks noGrp="1"/>
          </p:cNvSpPr>
          <p:nvPr>
            <p:ph type="sldNum" sz="quarter" idx="10"/>
          </p:nvPr>
        </p:nvSpPr>
        <p:spPr/>
        <p:txBody>
          <a:bodyPr/>
          <a:lstStyle/>
          <a:p>
            <a:fld id="{E84BB896-388B-C44B-938B-474CEE7FD5E4}" type="slidenum">
              <a:rPr lang="en-US" smtClean="0"/>
              <a:t>13</a:t>
            </a:fld>
            <a:endParaRPr lang="en-US"/>
          </a:p>
        </p:txBody>
      </p:sp>
    </p:spTree>
    <p:extLst>
      <p:ext uri="{BB962C8B-B14F-4D97-AF65-F5344CB8AC3E}">
        <p14:creationId xmlns:p14="http://schemas.microsoft.com/office/powerpoint/2010/main" val="1364628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Step two. Go to </a:t>
            </a:r>
            <a:r>
              <a:rPr lang="en-US" dirty="0" err="1" smtClean="0"/>
              <a:t>sdr.stanford.edu</a:t>
            </a:r>
            <a:r>
              <a:rPr lang="en-US" dirty="0" smtClean="0"/>
              <a:t>. Here you can create a new item, get your persistent</a:t>
            </a:r>
            <a:r>
              <a:rPr lang="en-US" baseline="0" dirty="0" smtClean="0"/>
              <a:t> URL,</a:t>
            </a:r>
            <a:r>
              <a:rPr lang="en-US" dirty="0" smtClean="0"/>
              <a:t> upload your files, and describe your data. You will also need to agree to the terms of deposit. </a:t>
            </a:r>
            <a:r>
              <a:rPr lang="en-US" b="1" dirty="0" smtClean="0"/>
              <a:t>The</a:t>
            </a:r>
            <a:r>
              <a:rPr lang="en-US" b="1" baseline="0" dirty="0" smtClean="0"/>
              <a:t> SDR is content agnostic – you can deposit files in any format.</a:t>
            </a:r>
            <a:endParaRPr lang="en-US" b="1" dirty="0"/>
          </a:p>
        </p:txBody>
      </p:sp>
      <p:sp>
        <p:nvSpPr>
          <p:cNvPr id="4" name="Slide Number Placeholder 3"/>
          <p:cNvSpPr>
            <a:spLocks noGrp="1"/>
          </p:cNvSpPr>
          <p:nvPr>
            <p:ph type="sldNum" sz="quarter" idx="10"/>
          </p:nvPr>
        </p:nvSpPr>
        <p:spPr/>
        <p:txBody>
          <a:bodyPr/>
          <a:lstStyle/>
          <a:p>
            <a:fld id="{637C2D72-1381-C941-A400-E20223CD84B9}" type="slidenum">
              <a:rPr lang="en-US" smtClean="0"/>
              <a:t>14</a:t>
            </a:fld>
            <a:endParaRPr lang="en-US"/>
          </a:p>
        </p:txBody>
      </p:sp>
    </p:spTree>
    <p:extLst>
      <p:ext uri="{BB962C8B-B14F-4D97-AF65-F5344CB8AC3E}">
        <p14:creationId xmlns:p14="http://schemas.microsoft.com/office/powerpoint/2010/main" val="3493739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Step three. Publish. Easy as that.</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15</a:t>
            </a:fld>
            <a:endParaRPr lang="en-US"/>
          </a:p>
        </p:txBody>
      </p:sp>
    </p:spTree>
    <p:extLst>
      <p:ext uri="{BB962C8B-B14F-4D97-AF65-F5344CB8AC3E}">
        <p14:creationId xmlns:p14="http://schemas.microsoft.com/office/powerpoint/2010/main" val="2864827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Management Services</a:t>
            </a:r>
            <a:r>
              <a:rPr lang="en-US" baseline="0" dirty="0" smtClean="0"/>
              <a:t> also provides other tools and services, including access to the DMPTool, which provides assistance with writing data management plans for research grant proposals. When you log into this tool with your </a:t>
            </a:r>
            <a:r>
              <a:rPr lang="en-US" baseline="0" dirty="0" err="1" smtClean="0"/>
              <a:t>SUNet</a:t>
            </a:r>
            <a:r>
              <a:rPr lang="en-US" baseline="0" dirty="0" smtClean="0"/>
              <a:t> ID – which you can do right now – you will see resource links, help text, and suggested answer text that is specific to the Stanford community.</a:t>
            </a:r>
            <a:endParaRPr lang="en-US" dirty="0"/>
          </a:p>
        </p:txBody>
      </p:sp>
      <p:sp>
        <p:nvSpPr>
          <p:cNvPr id="4" name="Slide Number Placeholder 3"/>
          <p:cNvSpPr>
            <a:spLocks noGrp="1"/>
          </p:cNvSpPr>
          <p:nvPr>
            <p:ph type="sldNum" sz="quarter" idx="10"/>
          </p:nvPr>
        </p:nvSpPr>
        <p:spPr/>
        <p:txBody>
          <a:bodyPr/>
          <a:lstStyle/>
          <a:p>
            <a:fld id="{E84BB896-388B-C44B-938B-474CEE7FD5E4}" type="slidenum">
              <a:rPr lang="en-US" smtClean="0"/>
              <a:t>16</a:t>
            </a:fld>
            <a:endParaRPr lang="en-US"/>
          </a:p>
        </p:txBody>
      </p:sp>
    </p:spTree>
    <p:extLst>
      <p:ext uri="{BB962C8B-B14F-4D97-AF65-F5344CB8AC3E}">
        <p14:creationId xmlns:p14="http://schemas.microsoft.com/office/powerpoint/2010/main" val="2799334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also do workshops, including some this fall on best practices for your research data,...</a:t>
            </a:r>
          </a:p>
        </p:txBody>
      </p:sp>
      <p:sp>
        <p:nvSpPr>
          <p:cNvPr id="4" name="Slide Number Placeholder 3"/>
          <p:cNvSpPr>
            <a:spLocks noGrp="1"/>
          </p:cNvSpPr>
          <p:nvPr>
            <p:ph type="sldNum" sz="quarter" idx="10"/>
          </p:nvPr>
        </p:nvSpPr>
        <p:spPr/>
        <p:txBody>
          <a:bodyPr/>
          <a:lstStyle/>
          <a:p>
            <a:fld id="{BDDA9F7D-D077-FE4E-9206-730CAA294439}" type="slidenum">
              <a:rPr lang="en-US" smtClean="0"/>
              <a:t>17</a:t>
            </a:fld>
            <a:endParaRPr lang="en-US"/>
          </a:p>
        </p:txBody>
      </p:sp>
    </p:spTree>
    <p:extLst>
      <p:ext uri="{BB962C8B-B14F-4D97-AF65-F5344CB8AC3E}">
        <p14:creationId xmlns:p14="http://schemas.microsoft.com/office/powerpoint/2010/main" val="14068685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And we are also hosting a Software Carpentry boot camp in January targeted at experimental physics students. Software Carpentry’s goal is to help students become more productive scientists by teaching them basic computing skills like program design, version control, testing, task automation, documentation, and debugging.</a:t>
            </a:r>
          </a:p>
        </p:txBody>
      </p:sp>
      <p:sp>
        <p:nvSpPr>
          <p:cNvPr id="4" name="Slide Number Placeholder 3"/>
          <p:cNvSpPr>
            <a:spLocks noGrp="1"/>
          </p:cNvSpPr>
          <p:nvPr>
            <p:ph type="sldNum" sz="quarter" idx="10"/>
          </p:nvPr>
        </p:nvSpPr>
        <p:spPr/>
        <p:txBody>
          <a:bodyPr/>
          <a:lstStyle/>
          <a:p>
            <a:fld id="{BDDA9F7D-D077-FE4E-9206-730CAA294439}" type="slidenum">
              <a:rPr lang="en-US" smtClean="0"/>
              <a:t>18</a:t>
            </a:fld>
            <a:endParaRPr lang="en-US"/>
          </a:p>
        </p:txBody>
      </p:sp>
    </p:spTree>
    <p:extLst>
      <p:ext uri="{BB962C8B-B14F-4D97-AF65-F5344CB8AC3E}">
        <p14:creationId xmlns:p14="http://schemas.microsoft.com/office/powerpoint/2010/main" val="14068685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CEE newsletter</a:t>
            </a:r>
            <a:r>
              <a:rPr lang="en-US" baseline="0" dirty="0" smtClean="0"/>
              <a:t> by University Archivist at http://</a:t>
            </a:r>
            <a:r>
              <a:rPr lang="en-US" baseline="0" dirty="0" err="1" smtClean="0"/>
              <a:t>purl.stanford.edu</a:t>
            </a:r>
            <a:r>
              <a:rPr lang="en-US" baseline="0" dirty="0" smtClean="0"/>
              <a:t>/nr598fg8460</a:t>
            </a:r>
            <a:endParaRPr lang="en-US" dirty="0"/>
          </a:p>
        </p:txBody>
      </p:sp>
      <p:sp>
        <p:nvSpPr>
          <p:cNvPr id="4" name="Slide Number Placeholder 3"/>
          <p:cNvSpPr>
            <a:spLocks noGrp="1"/>
          </p:cNvSpPr>
          <p:nvPr>
            <p:ph type="sldNum" sz="quarter" idx="10"/>
          </p:nvPr>
        </p:nvSpPr>
        <p:spPr/>
        <p:txBody>
          <a:bodyPr/>
          <a:lstStyle/>
          <a:p>
            <a:fld id="{E84BB896-388B-C44B-938B-474CEE7FD5E4}" type="slidenum">
              <a:rPr lang="en-US" smtClean="0"/>
              <a:t>19</a:t>
            </a:fld>
            <a:endParaRPr lang="en-US"/>
          </a:p>
        </p:txBody>
      </p:sp>
    </p:spTree>
    <p:extLst>
      <p:ext uri="{BB962C8B-B14F-4D97-AF65-F5344CB8AC3E}">
        <p14:creationId xmlns:p14="http://schemas.microsoft.com/office/powerpoint/2010/main" val="13646286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B</a:t>
            </a:r>
            <a:r>
              <a:rPr lang="en-US" baseline="0" dirty="0" smtClean="0"/>
              <a:t>ack in February, the President’s Office of Science and Technology Policy issued a memo. Some of you may have heard about this memo. It directs federal funding agencies to develop plans to support increased public access to the scientific publications and digital scientific data that are products of that funded research. These plans were due to the OSTP on August 22, but nothing has been publicly announced about those plans just yet. I’m going to talk with you today about how our services can help you in a variety of ways, including meeting these new requirements. </a:t>
            </a:r>
            <a:r>
              <a:rPr lang="en-US" dirty="0" smtClean="0"/>
              <a:t>I’m</a:t>
            </a:r>
            <a:r>
              <a:rPr lang="en-US" baseline="0" dirty="0" smtClean="0"/>
              <a:t> going to</a:t>
            </a:r>
            <a:r>
              <a:rPr lang="en-US" dirty="0" smtClean="0"/>
              <a:t> begin by telling you three</a:t>
            </a:r>
            <a:r>
              <a:rPr lang="en-US" baseline="0" dirty="0" smtClean="0"/>
              <a:t> </a:t>
            </a:r>
            <a:r>
              <a:rPr lang="en-US" dirty="0" smtClean="0"/>
              <a:t>quick stories -- true stories -- about some Stanford scientists and their data.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r>
              <a:rPr lang="en-US" baseline="0" dirty="0" smtClean="0"/>
              <a:t>Data are defined as the digital recorded factual material commonly accepted in the scientific community as necessary to validate research findings including data sets used to support scholarly publications. Those </a:t>
            </a:r>
          </a:p>
          <a:p>
            <a:endParaRPr lang="en-US" baseline="0" dirty="0" smtClean="0"/>
          </a:p>
          <a:p>
            <a:r>
              <a:rPr lang="en-US" dirty="0" smtClean="0"/>
              <a:t>The Office of Science and Technology Policy (OSTP) hereby directs each Federal agency with over $100 million in annual conduct of research and development expenditures to develop a plan to support increased public access to the results of research funded by the Federal Government. </a:t>
            </a:r>
          </a:p>
          <a:p>
            <a:endParaRPr lang="en-US" dirty="0" smtClean="0"/>
          </a:p>
          <a:p>
            <a:r>
              <a:rPr lang="en-US" dirty="0" smtClean="0"/>
              <a:t>Further, each agency plan for both scientific publications and digital scientific data must contain the following elements: a strategy for improving the public’s ability to locate and access digital data resulting from federally funded scientific research...</a:t>
            </a:r>
          </a:p>
          <a:p>
            <a:endParaRPr lang="en-US" dirty="0" smtClean="0"/>
          </a:p>
          <a:p>
            <a:r>
              <a:rPr lang="en-US" dirty="0" smtClean="0"/>
              <a:t>...digitally formatted scientific data resulting from unclassified research supported wholly or in part by Federal funding should be stored and publicly accessible to search, retrieve, and analyze. For purposes of this memorandum, data is defined, consistent with OMB circular A-110, as the digital recorded factual material commonly accepted in the scientific community as necessary to validate research findings including data sets used to support scholarly publications,</a:t>
            </a:r>
          </a:p>
          <a:p>
            <a:endParaRPr lang="en-US" dirty="0" smtClean="0"/>
          </a:p>
          <a:p>
            <a:r>
              <a:rPr lang="en-US" dirty="0" smtClean="0"/>
              <a:t>Each agency’s public access plan shall [among other things]:</a:t>
            </a:r>
          </a:p>
          <a:p>
            <a:r>
              <a:rPr lang="en-US" dirty="0" smtClean="0"/>
              <a:t>1.</a:t>
            </a:r>
            <a:r>
              <a:rPr lang="en-US" baseline="0" dirty="0" smtClean="0"/>
              <a:t> </a:t>
            </a:r>
            <a:r>
              <a:rPr lang="en-US" dirty="0" smtClean="0"/>
              <a:t>Ensure that all extramural researchers receiving Federal grants and contracts for scientific research and intramural researchers develop data management plans, as appropriate, describing how they will provide for long-term preservation of, and access to, scientific data in digital formats resulting from federally funded research, or explaining why long-term preservation and access cannot be justified; </a:t>
            </a:r>
          </a:p>
          <a:p>
            <a:endParaRPr lang="en-US" dirty="0" smtClean="0"/>
          </a:p>
          <a:p>
            <a:r>
              <a:rPr lang="en-US" dirty="0" smtClean="0"/>
              <a:t>2. Promote the deposit of data in publicly accessible databases, where appropriate and available; </a:t>
            </a:r>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2</a:t>
            </a:fld>
            <a:endParaRPr lang="en-US"/>
          </a:p>
        </p:txBody>
      </p:sp>
    </p:spTree>
    <p:extLst>
      <p:ext uri="{BB962C8B-B14F-4D97-AF65-F5344CB8AC3E}">
        <p14:creationId xmlns:p14="http://schemas.microsoft.com/office/powerpoint/2010/main" val="3300746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tx1"/>
                </a:solidFill>
              </a:rPr>
              <a:t>The first </a:t>
            </a:r>
            <a:r>
              <a:rPr lang="en-US" spc="0" dirty="0" smtClean="0">
                <a:solidFill>
                  <a:schemeClr val="tx1"/>
                </a:solidFill>
              </a:rPr>
              <a:t>story is about David Donoho, a professor of Statistics, and his graduate students </a:t>
            </a:r>
            <a:r>
              <a:rPr lang="en-US" spc="0" dirty="0" err="1" smtClean="0">
                <a:solidFill>
                  <a:schemeClr val="tx1"/>
                </a:solidFill>
              </a:rPr>
              <a:t>Hatef</a:t>
            </a:r>
            <a:r>
              <a:rPr lang="en-US" spc="0" dirty="0" smtClean="0">
                <a:solidFill>
                  <a:schemeClr val="tx1"/>
                </a:solidFill>
              </a:rPr>
              <a:t> and </a:t>
            </a:r>
            <a:r>
              <a:rPr lang="en-US" spc="0" dirty="0" err="1" smtClean="0">
                <a:solidFill>
                  <a:schemeClr val="tx1"/>
                </a:solidFill>
              </a:rPr>
              <a:t>Matan</a:t>
            </a:r>
            <a:r>
              <a:rPr lang="en-US" spc="0" dirty="0" smtClean="0">
                <a:solidFill>
                  <a:schemeClr val="tx1"/>
                </a:solidFill>
              </a:rPr>
              <a:t>. They were publishing a paper in PNAS, and the journal was requiring that they also make available online supplementary data that supported the results in the paper. David and </a:t>
            </a:r>
            <a:r>
              <a:rPr lang="en-US" spc="0" dirty="0" err="1" smtClean="0">
                <a:solidFill>
                  <a:schemeClr val="tx1"/>
                </a:solidFill>
              </a:rPr>
              <a:t>Hatef</a:t>
            </a:r>
            <a:r>
              <a:rPr lang="en-US" spc="0" dirty="0" smtClean="0">
                <a:solidFill>
                  <a:schemeClr val="tx1"/>
                </a:solidFill>
              </a:rPr>
              <a:t> and </a:t>
            </a:r>
            <a:r>
              <a:rPr lang="en-US" spc="0" dirty="0" err="1" smtClean="0">
                <a:solidFill>
                  <a:schemeClr val="tx1"/>
                </a:solidFill>
              </a:rPr>
              <a:t>Matan</a:t>
            </a:r>
            <a:r>
              <a:rPr lang="en-US" spc="0" dirty="0" smtClean="0">
                <a:solidFill>
                  <a:schemeClr val="tx1"/>
                </a:solidFill>
              </a:rPr>
              <a:t> were happy to provide these data files and even the code that had been written for this project, however, the journal did not provide any way to do this. And so </a:t>
            </a:r>
            <a:r>
              <a:rPr lang="en-US" sz="1400" b="1" i="0" spc="0" dirty="0" err="1" smtClean="0">
                <a:solidFill>
                  <a:schemeClr val="tx1"/>
                </a:solidFill>
                <a:latin typeface="+mn-lt"/>
                <a:cs typeface="American Typewriter"/>
              </a:rPr>
              <a:t>Hatef</a:t>
            </a:r>
            <a:r>
              <a:rPr lang="en-US" sz="1400" b="1" i="0" spc="0" dirty="0" smtClean="0">
                <a:solidFill>
                  <a:schemeClr val="tx1"/>
                </a:solidFill>
                <a:latin typeface="+mn-lt"/>
                <a:cs typeface="American Typewriter"/>
              </a:rPr>
              <a:t> went looking for a solution for how to publish</a:t>
            </a:r>
            <a:r>
              <a:rPr lang="en-US" sz="1400" b="1" i="0" spc="0" baseline="0" dirty="0" smtClean="0">
                <a:solidFill>
                  <a:schemeClr val="tx1"/>
                </a:solidFill>
                <a:latin typeface="+mn-lt"/>
                <a:cs typeface="American Typewriter"/>
              </a:rPr>
              <a:t> </a:t>
            </a:r>
            <a:r>
              <a:rPr lang="en-US" sz="1400" b="1" i="0" spc="0" dirty="0" smtClean="0">
                <a:solidFill>
                  <a:schemeClr val="tx1"/>
                </a:solidFill>
                <a:latin typeface="+mn-lt"/>
                <a:cs typeface="American Typewriter"/>
              </a:rPr>
              <a:t>their supplementary data </a:t>
            </a:r>
            <a:r>
              <a:rPr lang="en-US" sz="1400" b="0" i="0" spc="0" dirty="0" smtClean="0">
                <a:solidFill>
                  <a:schemeClr val="tx1"/>
                </a:solidFill>
                <a:latin typeface="+mn-lt"/>
                <a:cs typeface="American Typewriter"/>
              </a:rPr>
              <a:t>and</a:t>
            </a:r>
            <a:r>
              <a:rPr lang="en-US" b="0" spc="0" dirty="0" smtClean="0">
                <a:solidFill>
                  <a:schemeClr val="tx1"/>
                </a:solidFill>
              </a:rPr>
              <a:t> </a:t>
            </a:r>
            <a:r>
              <a:rPr lang="en-US" spc="0" dirty="0" smtClean="0">
                <a:solidFill>
                  <a:schemeClr val="tx1"/>
                </a:solidFill>
              </a:rPr>
              <a:t>discovered that....the SDR can do that.</a:t>
            </a:r>
            <a:endParaRPr lang="en-US" spc="0" dirty="0" smtClean="0"/>
          </a:p>
        </p:txBody>
      </p:sp>
      <p:sp>
        <p:nvSpPr>
          <p:cNvPr id="4" name="Slide Number Placeholder 3"/>
          <p:cNvSpPr>
            <a:spLocks noGrp="1"/>
          </p:cNvSpPr>
          <p:nvPr>
            <p:ph type="sldNum" sz="quarter" idx="10"/>
          </p:nvPr>
        </p:nvSpPr>
        <p:spPr/>
        <p:txBody>
          <a:bodyPr/>
          <a:lstStyle/>
          <a:p>
            <a:fld id="{637C2D72-1381-C941-A400-E20223CD84B9}" type="slidenum">
              <a:rPr lang="en-US" smtClean="0"/>
              <a:t>3</a:t>
            </a:fld>
            <a:endParaRPr lang="en-US"/>
          </a:p>
        </p:txBody>
      </p:sp>
    </p:spTree>
    <p:extLst>
      <p:ext uri="{BB962C8B-B14F-4D97-AF65-F5344CB8AC3E}">
        <p14:creationId xmlns:p14="http://schemas.microsoft.com/office/powerpoint/2010/main" val="4109133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My second story is about Vijay </a:t>
            </a:r>
            <a:r>
              <a:rPr lang="en-US" sz="1200" dirty="0" err="1" smtClean="0"/>
              <a:t>Pande</a:t>
            </a:r>
            <a:r>
              <a:rPr lang="en-US" sz="1200" dirty="0" smtClean="0"/>
              <a:t>, a chemistry professor in </a:t>
            </a:r>
            <a:r>
              <a:rPr lang="en-US" sz="1200" dirty="0" err="1" smtClean="0"/>
              <a:t>BioX</a:t>
            </a:r>
            <a:r>
              <a:rPr lang="en-US" sz="1200" dirty="0" smtClean="0"/>
              <a:t> and his project Folding@home, which is a long-running project, well-known at Stanford and beyond. They have built software that allows anyone, anywhere in the world, to do protein folding calculations on the spare cycles on their computers. All that data is then compiled and analyzed here at Stanford. Over the years that this project has been running, you can imagine, </a:t>
            </a:r>
            <a:r>
              <a:rPr lang="en-US" sz="1400" b="1" dirty="0" smtClean="0"/>
              <a:t>they have compiled a huge amount of data that they are interested in making easily discoverable by researchers anywhere. </a:t>
            </a:r>
            <a:r>
              <a:rPr lang="en-US" sz="1200" dirty="0" smtClean="0"/>
              <a:t>The SDR can do that</a:t>
            </a:r>
            <a:r>
              <a:rPr lang="en-US" sz="2000" dirty="0" smtClean="0"/>
              <a:t>.</a:t>
            </a:r>
            <a:endParaRPr lang="en-US" sz="2000" dirty="0"/>
          </a:p>
        </p:txBody>
      </p:sp>
      <p:sp>
        <p:nvSpPr>
          <p:cNvPr id="4" name="Slide Number Placeholder 3"/>
          <p:cNvSpPr>
            <a:spLocks noGrp="1"/>
          </p:cNvSpPr>
          <p:nvPr>
            <p:ph type="sldNum" sz="quarter" idx="10"/>
          </p:nvPr>
        </p:nvSpPr>
        <p:spPr/>
        <p:txBody>
          <a:bodyPr/>
          <a:lstStyle/>
          <a:p>
            <a:fld id="{637C2D72-1381-C941-A400-E20223CD84B9}" type="slidenum">
              <a:rPr lang="en-US" smtClean="0"/>
              <a:t>4</a:t>
            </a:fld>
            <a:endParaRPr lang="en-US"/>
          </a:p>
        </p:txBody>
      </p:sp>
    </p:spTree>
    <p:extLst>
      <p:ext uri="{BB962C8B-B14F-4D97-AF65-F5344CB8AC3E}">
        <p14:creationId xmlns:p14="http://schemas.microsoft.com/office/powerpoint/2010/main" val="969821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last story is about researchers at Hopkins Marine Station, who are involved in a number</a:t>
            </a:r>
            <a:r>
              <a:rPr lang="en-US" baseline="0" dirty="0" smtClean="0"/>
              <a:t> of </a:t>
            </a:r>
            <a:r>
              <a:rPr lang="en-US" dirty="0" smtClean="0"/>
              <a:t>long-term monitoring projects, some of which have been going on for</a:t>
            </a:r>
            <a:r>
              <a:rPr lang="en-US" baseline="0" dirty="0" smtClean="0"/>
              <a:t> nearly 100 years. </a:t>
            </a:r>
            <a:r>
              <a:rPr lang="en-US" dirty="0" smtClean="0"/>
              <a:t>This is a weather station where they measure things like wind, precipitation, and temperature</a:t>
            </a:r>
            <a:r>
              <a:rPr lang="en-US" baseline="0" dirty="0" smtClean="0"/>
              <a:t> </a:t>
            </a:r>
            <a:r>
              <a:rPr lang="en-US" dirty="0" smtClean="0"/>
              <a:t>every 10 minutes, every day of the year. </a:t>
            </a:r>
            <a:endParaRPr lang="en-US" dirty="0"/>
          </a:p>
        </p:txBody>
      </p:sp>
      <p:sp>
        <p:nvSpPr>
          <p:cNvPr id="4" name="Slide Number Placeholder 3"/>
          <p:cNvSpPr>
            <a:spLocks noGrp="1"/>
          </p:cNvSpPr>
          <p:nvPr>
            <p:ph type="sldNum" sz="quarter" idx="10"/>
          </p:nvPr>
        </p:nvSpPr>
        <p:spPr/>
        <p:txBody>
          <a:bodyPr/>
          <a:lstStyle/>
          <a:p>
            <a:fld id="{637C2D72-1381-C941-A400-E20223CD84B9}" type="slidenum">
              <a:rPr lang="en-US" smtClean="0"/>
              <a:t>5</a:t>
            </a:fld>
            <a:endParaRPr lang="en-US"/>
          </a:p>
        </p:txBody>
      </p:sp>
    </p:spTree>
    <p:extLst>
      <p:ext uri="{BB962C8B-B14F-4D97-AF65-F5344CB8AC3E}">
        <p14:creationId xmlns:p14="http://schemas.microsoft.com/office/powerpoint/2010/main" val="867117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also monitor a variety of marine populations, like kelp</a:t>
            </a:r>
            <a:r>
              <a:rPr lang="en-US" baseline="0" dirty="0" smtClean="0"/>
              <a:t> and barnacles, as well as </a:t>
            </a:r>
            <a:r>
              <a:rPr lang="en-US" dirty="0" smtClean="0"/>
              <a:t>the sea stars and sea anemones shown here...</a:t>
            </a:r>
          </a:p>
        </p:txBody>
      </p:sp>
      <p:sp>
        <p:nvSpPr>
          <p:cNvPr id="4" name="Slide Number Placeholder 3"/>
          <p:cNvSpPr>
            <a:spLocks noGrp="1"/>
          </p:cNvSpPr>
          <p:nvPr>
            <p:ph type="sldNum" sz="quarter" idx="10"/>
          </p:nvPr>
        </p:nvSpPr>
        <p:spPr/>
        <p:txBody>
          <a:bodyPr/>
          <a:lstStyle/>
          <a:p>
            <a:fld id="{637C2D72-1381-C941-A400-E20223CD84B9}" type="slidenum">
              <a:rPr lang="en-US" smtClean="0"/>
              <a:t>6</a:t>
            </a:fld>
            <a:endParaRPr lang="en-US"/>
          </a:p>
        </p:txBody>
      </p:sp>
    </p:spTree>
    <p:extLst>
      <p:ext uri="{BB962C8B-B14F-4D97-AF65-F5344CB8AC3E}">
        <p14:creationId xmlns:p14="http://schemas.microsoft.com/office/powerpoint/2010/main" val="29210569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as well as some of our favorite</a:t>
            </a:r>
            <a:r>
              <a:rPr lang="en-US" baseline="0" dirty="0" smtClean="0"/>
              <a:t> </a:t>
            </a:r>
            <a:r>
              <a:rPr lang="en-US" dirty="0" smtClean="0"/>
              <a:t>marine mammal populations like harbor seals, sea otters, and sea lions. Because these data provide insight into broad topics like climate change, and  - because of their historical nature - they can't be replicated, </a:t>
            </a:r>
            <a:r>
              <a:rPr lang="en-US" sz="1400" b="1" dirty="0" smtClean="0"/>
              <a:t>it's important that they be preserved for use by other researchers in the future.</a:t>
            </a:r>
            <a:r>
              <a:rPr lang="en-US" dirty="0" smtClean="0"/>
              <a:t> And you probably</a:t>
            </a:r>
            <a:r>
              <a:rPr lang="en-US" baseline="0" dirty="0" smtClean="0"/>
              <a:t> </a:t>
            </a:r>
            <a:r>
              <a:rPr lang="en-US" dirty="0" smtClean="0"/>
              <a:t>know by now that....the SDR can do this too.</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7</a:t>
            </a:fld>
            <a:endParaRPr lang="en-US"/>
          </a:p>
        </p:txBody>
      </p:sp>
    </p:spTree>
    <p:extLst>
      <p:ext uri="{BB962C8B-B14F-4D97-AF65-F5344CB8AC3E}">
        <p14:creationId xmlns:p14="http://schemas.microsoft.com/office/powerpoint/2010/main" val="15992584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SDR can also be</a:t>
            </a:r>
            <a:r>
              <a:rPr lang="en-US" baseline="0" dirty="0" smtClean="0"/>
              <a:t> used to preserve and share things like </a:t>
            </a:r>
            <a:r>
              <a:rPr lang="en-US" dirty="0" smtClean="0"/>
              <a:t>your department’s</a:t>
            </a:r>
            <a:r>
              <a:rPr lang="en-US" baseline="0" dirty="0" smtClean="0"/>
              <a:t> </a:t>
            </a:r>
            <a:r>
              <a:rPr lang="en-US" dirty="0" smtClean="0"/>
              <a:t>undergraduate honors theses...</a:t>
            </a:r>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8</a:t>
            </a:fld>
            <a:endParaRPr lang="en-US"/>
          </a:p>
        </p:txBody>
      </p:sp>
    </p:spTree>
    <p:extLst>
      <p:ext uri="{BB962C8B-B14F-4D97-AF65-F5344CB8AC3E}">
        <p14:creationId xmlns:p14="http://schemas.microsoft.com/office/powerpoint/2010/main" val="3679736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student projects from</a:t>
            </a:r>
            <a:r>
              <a:rPr lang="en-US" baseline="0" dirty="0" smtClean="0"/>
              <a:t> important courses...</a:t>
            </a:r>
            <a:endParaRPr lang="en-US" dirty="0" smtClean="0"/>
          </a:p>
        </p:txBody>
      </p:sp>
      <p:sp>
        <p:nvSpPr>
          <p:cNvPr id="4" name="Slide Number Placeholder 3"/>
          <p:cNvSpPr>
            <a:spLocks noGrp="1"/>
          </p:cNvSpPr>
          <p:nvPr>
            <p:ph type="sldNum" sz="quarter" idx="10"/>
          </p:nvPr>
        </p:nvSpPr>
        <p:spPr/>
        <p:txBody>
          <a:bodyPr/>
          <a:lstStyle/>
          <a:p>
            <a:fld id="{BDDA9F7D-D077-FE4E-9206-730CAA294439}" type="slidenum">
              <a:rPr lang="en-US" smtClean="0"/>
              <a:t>9</a:t>
            </a:fld>
            <a:endParaRPr lang="en-US"/>
          </a:p>
        </p:txBody>
      </p:sp>
    </p:spTree>
    <p:extLst>
      <p:ext uri="{BB962C8B-B14F-4D97-AF65-F5344CB8AC3E}">
        <p14:creationId xmlns:p14="http://schemas.microsoft.com/office/powerpoint/2010/main" val="2360738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D0E01BA-578B-ED48-8524-DF0122579CC7}" type="datetimeFigureOut">
              <a:rPr lang="en-US" smtClean="0"/>
              <a:t>9/25/13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4129412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9/25/13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837323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9/25/13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119195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9/25/13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412514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9/25/13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3890066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9/25/13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3495317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DD0E01BA-578B-ED48-8524-DF0122579CC7}" type="datetimeFigureOut">
              <a:rPr lang="en-US" smtClean="0"/>
              <a:t>9/25/13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1444037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0E01BA-578B-ED48-8524-DF0122579CC7}" type="datetimeFigureOut">
              <a:rPr lang="en-US" smtClean="0"/>
              <a:t>9/25/13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42627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0E01BA-578B-ED48-8524-DF0122579CC7}" type="datetimeFigureOut">
              <a:rPr lang="en-US" smtClean="0"/>
              <a:t>9/25/13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032863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9/25/13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1721362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9/25/13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2703591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0E01BA-578B-ED48-8524-DF0122579CC7}" type="datetimeFigureOut">
              <a:rPr lang="en-US" smtClean="0"/>
              <a:t>9/25/13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125337-CD44-1243-841E-C5AD371A42A4}" type="slidenum">
              <a:rPr lang="en-US" smtClean="0"/>
              <a:t>‹#›</a:t>
            </a:fld>
            <a:endParaRPr lang="en-US"/>
          </a:p>
        </p:txBody>
      </p:sp>
    </p:spTree>
    <p:extLst>
      <p:ext uri="{BB962C8B-B14F-4D97-AF65-F5344CB8AC3E}">
        <p14:creationId xmlns:p14="http://schemas.microsoft.com/office/powerpoint/2010/main" val="6018970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5.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EngLab1.jp2"/>
          <p:cNvPicPr>
            <a:picLocks noChangeAspect="1"/>
          </p:cNvPicPr>
          <p:nvPr/>
        </p:nvPicPr>
        <p:blipFill>
          <a:blip r:embed="rId3">
            <a:alphaModFix amt="29000"/>
            <a:extLst>
              <a:ext uri="{28A0092B-C50C-407E-A947-70E740481C1C}">
                <a14:useLocalDpi xmlns:a14="http://schemas.microsoft.com/office/drawing/2010/main" val="0"/>
              </a:ext>
            </a:extLst>
          </a:blip>
          <a:stretch>
            <a:fillRect/>
          </a:stretch>
        </p:blipFill>
        <p:spPr>
          <a:xfrm>
            <a:off x="-270933" y="-498669"/>
            <a:ext cx="9669464" cy="7855338"/>
          </a:xfrm>
          <a:prstGeom prst="rect">
            <a:avLst/>
          </a:prstGeom>
        </p:spPr>
      </p:pic>
      <p:sp>
        <p:nvSpPr>
          <p:cNvPr id="2" name="Title 1"/>
          <p:cNvSpPr>
            <a:spLocks noGrp="1"/>
          </p:cNvSpPr>
          <p:nvPr>
            <p:ph type="ctrTitle"/>
          </p:nvPr>
        </p:nvSpPr>
        <p:spPr>
          <a:xfrm>
            <a:off x="291966" y="826051"/>
            <a:ext cx="8569192" cy="1470025"/>
          </a:xfrm>
        </p:spPr>
        <p:txBody>
          <a:bodyPr>
            <a:noAutofit/>
          </a:bodyPr>
          <a:lstStyle/>
          <a:p>
            <a:r>
              <a:rPr lang="en-US" sz="5000" dirty="0" smtClean="0">
                <a:solidFill>
                  <a:srgbClr val="000000"/>
                </a:solidFill>
              </a:rPr>
              <a:t>Research Data &amp; the</a:t>
            </a:r>
            <a:br>
              <a:rPr lang="en-US" sz="5000" dirty="0" smtClean="0">
                <a:solidFill>
                  <a:srgbClr val="000000"/>
                </a:solidFill>
              </a:rPr>
            </a:br>
            <a:r>
              <a:rPr lang="en-US" sz="5000" b="1" dirty="0" smtClean="0">
                <a:solidFill>
                  <a:schemeClr val="tx2"/>
                </a:solidFill>
              </a:rPr>
              <a:t>S</a:t>
            </a:r>
            <a:r>
              <a:rPr lang="en-US" sz="5000" dirty="0" smtClean="0"/>
              <a:t>tanford </a:t>
            </a:r>
            <a:r>
              <a:rPr lang="en-US" sz="5000" b="1" dirty="0" smtClean="0">
                <a:solidFill>
                  <a:schemeClr val="tx2"/>
                </a:solidFill>
              </a:rPr>
              <a:t>D</a:t>
            </a:r>
            <a:r>
              <a:rPr lang="en-US" sz="5000" dirty="0" smtClean="0"/>
              <a:t>igital </a:t>
            </a:r>
            <a:r>
              <a:rPr lang="en-US" sz="5000" b="1" dirty="0" smtClean="0">
                <a:solidFill>
                  <a:schemeClr val="tx2"/>
                </a:solidFill>
              </a:rPr>
              <a:t>R</a:t>
            </a:r>
            <a:r>
              <a:rPr lang="en-US" sz="5000" dirty="0" smtClean="0"/>
              <a:t>epository</a:t>
            </a:r>
            <a:endParaRPr lang="en-US" sz="5000" dirty="0"/>
          </a:p>
        </p:txBody>
      </p:sp>
      <p:sp>
        <p:nvSpPr>
          <p:cNvPr id="3" name="Subtitle 2"/>
          <p:cNvSpPr>
            <a:spLocks noGrp="1"/>
          </p:cNvSpPr>
          <p:nvPr>
            <p:ph type="subTitle" idx="1"/>
          </p:nvPr>
        </p:nvSpPr>
        <p:spPr>
          <a:xfrm>
            <a:off x="291966" y="3103749"/>
            <a:ext cx="8569192" cy="2968731"/>
          </a:xfrm>
        </p:spPr>
        <p:txBody>
          <a:bodyPr>
            <a:normAutofit/>
          </a:bodyPr>
          <a:lstStyle/>
          <a:p>
            <a:r>
              <a:rPr lang="en-US" sz="4100" dirty="0" smtClean="0">
                <a:solidFill>
                  <a:schemeClr val="tx2"/>
                </a:solidFill>
              </a:rPr>
              <a:t>Amy Hodge</a:t>
            </a:r>
            <a:endParaRPr lang="en-US" sz="4100" dirty="0">
              <a:solidFill>
                <a:schemeClr val="tx2"/>
              </a:solidFill>
            </a:endParaRPr>
          </a:p>
          <a:p>
            <a:pPr>
              <a:spcBef>
                <a:spcPts val="1800"/>
              </a:spcBef>
              <a:spcAft>
                <a:spcPts val="1800"/>
              </a:spcAft>
            </a:pPr>
            <a:r>
              <a:rPr lang="en-US" sz="2800" cap="small" dirty="0" smtClean="0">
                <a:solidFill>
                  <a:schemeClr val="tx1">
                    <a:lumMod val="75000"/>
                    <a:lumOff val="25000"/>
                  </a:schemeClr>
                </a:solidFill>
              </a:rPr>
              <a:t>PhD, Yale, Molecular Biophysics &amp; Biochemistry</a:t>
            </a:r>
          </a:p>
          <a:p>
            <a:r>
              <a:rPr lang="en-US" sz="2800" i="1" dirty="0" smtClean="0">
                <a:solidFill>
                  <a:schemeClr val="tx1"/>
                </a:solidFill>
              </a:rPr>
              <a:t>Science Data Librarian</a:t>
            </a:r>
          </a:p>
          <a:p>
            <a:pPr>
              <a:spcBef>
                <a:spcPts val="0"/>
              </a:spcBef>
            </a:pPr>
            <a:r>
              <a:rPr lang="en-US" sz="2800" b="1" dirty="0" err="1" smtClean="0">
                <a:solidFill>
                  <a:schemeClr val="tx2"/>
                </a:solidFill>
              </a:rPr>
              <a:t>amyhodge@stanford.edu</a:t>
            </a:r>
            <a:endParaRPr lang="en-US" sz="2800" b="1" dirty="0" smtClean="0">
              <a:solidFill>
                <a:schemeClr val="tx2"/>
              </a:solidFill>
            </a:endParaRPr>
          </a:p>
        </p:txBody>
      </p:sp>
      <p:sp>
        <p:nvSpPr>
          <p:cNvPr id="5" name="TextBox 4"/>
          <p:cNvSpPr txBox="1"/>
          <p:nvPr/>
        </p:nvSpPr>
        <p:spPr>
          <a:xfrm>
            <a:off x="6065761" y="6561596"/>
            <a:ext cx="3078239" cy="261610"/>
          </a:xfrm>
          <a:prstGeom prst="rect">
            <a:avLst/>
          </a:prstGeom>
          <a:noFill/>
        </p:spPr>
        <p:txBody>
          <a:bodyPr wrap="square" rtlCol="0">
            <a:spAutoFit/>
          </a:bodyPr>
          <a:lstStyle/>
          <a:p>
            <a:r>
              <a:rPr lang="en-US" sz="1100" dirty="0" smtClean="0"/>
              <a:t>Image courtesy of Stanford University Archives</a:t>
            </a:r>
            <a:endParaRPr lang="en-US" sz="1100" dirty="0"/>
          </a:p>
        </p:txBody>
      </p:sp>
    </p:spTree>
    <p:extLst>
      <p:ext uri="{BB962C8B-B14F-4D97-AF65-F5344CB8AC3E}">
        <p14:creationId xmlns:p14="http://schemas.microsoft.com/office/powerpoint/2010/main" val="1397189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00006787_0016.jp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566381"/>
          </a:xfrm>
          <a:prstGeom prst="rect">
            <a:avLst/>
          </a:prstGeom>
        </p:spPr>
      </p:pic>
      <p:sp>
        <p:nvSpPr>
          <p:cNvPr id="5" name="TextBox 4"/>
          <p:cNvSpPr txBox="1"/>
          <p:nvPr/>
        </p:nvSpPr>
        <p:spPr>
          <a:xfrm>
            <a:off x="4657564" y="6497420"/>
            <a:ext cx="4585400" cy="261610"/>
          </a:xfrm>
          <a:prstGeom prst="rect">
            <a:avLst/>
          </a:prstGeom>
          <a:noFill/>
        </p:spPr>
        <p:txBody>
          <a:bodyPr wrap="square" rtlCol="0">
            <a:spAutoFit/>
          </a:bodyPr>
          <a:lstStyle/>
          <a:p>
            <a:r>
              <a:rPr lang="en-US" sz="1100" dirty="0" smtClean="0"/>
              <a:t>Image by </a:t>
            </a:r>
            <a:r>
              <a:rPr lang="en-US" sz="1100" dirty="0" err="1" smtClean="0"/>
              <a:t>Berton</a:t>
            </a:r>
            <a:r>
              <a:rPr lang="en-US" sz="1100" dirty="0" smtClean="0"/>
              <a:t> Crandall, 1906, courtesy of Stanford University Archives</a:t>
            </a:r>
            <a:endParaRPr lang="en-US" sz="1100" dirty="0"/>
          </a:p>
        </p:txBody>
      </p:sp>
    </p:spTree>
    <p:extLst>
      <p:ext uri="{BB962C8B-B14F-4D97-AF65-F5344CB8AC3E}">
        <p14:creationId xmlns:p14="http://schemas.microsoft.com/office/powerpoint/2010/main" val="124638024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10443" y="2130425"/>
            <a:ext cx="8537223" cy="1470025"/>
          </a:xfrm>
        </p:spPr>
        <p:txBody>
          <a:bodyPr>
            <a:normAutofit/>
          </a:bodyPr>
          <a:lstStyle/>
          <a:p>
            <a:r>
              <a:rPr lang="en-US" sz="3500" dirty="0" smtClean="0"/>
              <a:t>http://</a:t>
            </a:r>
            <a:r>
              <a:rPr lang="en-US" sz="3500" dirty="0" err="1" smtClean="0"/>
              <a:t>purl.stanford.edu</a:t>
            </a:r>
            <a:r>
              <a:rPr lang="en-US" sz="3500" dirty="0" smtClean="0"/>
              <a:t>/wp335yr5649</a:t>
            </a:r>
            <a:endParaRPr lang="en-US" sz="3500" dirty="0"/>
          </a:p>
        </p:txBody>
      </p:sp>
    </p:spTree>
    <p:extLst>
      <p:ext uri="{BB962C8B-B14F-4D97-AF65-F5344CB8AC3E}">
        <p14:creationId xmlns:p14="http://schemas.microsoft.com/office/powerpoint/2010/main" val="239893163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onohoPUR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73100"/>
            <a:ext cx="9144000" cy="5502950"/>
          </a:xfrm>
          <a:prstGeom prst="rect">
            <a:avLst/>
          </a:prstGeom>
        </p:spPr>
      </p:pic>
    </p:spTree>
    <p:extLst>
      <p:ext uri="{BB962C8B-B14F-4D97-AF65-F5344CB8AC3E}">
        <p14:creationId xmlns:p14="http://schemas.microsoft.com/office/powerpoint/2010/main" val="16568889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amyhodge@stanford.edu</a:t>
            </a:r>
            <a:endParaRPr lang="en-US" dirty="0"/>
          </a:p>
        </p:txBody>
      </p:sp>
    </p:spTree>
    <p:extLst>
      <p:ext uri="{BB962C8B-B14F-4D97-AF65-F5344CB8AC3E}">
        <p14:creationId xmlns:p14="http://schemas.microsoft.com/office/powerpoint/2010/main" val="126123496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err="1" smtClean="0"/>
              <a:t>sdr.stanford.edu</a:t>
            </a:r>
            <a:endParaRPr lang="en-US" dirty="0"/>
          </a:p>
        </p:txBody>
      </p:sp>
    </p:spTree>
    <p:extLst>
      <p:ext uri="{BB962C8B-B14F-4D97-AF65-F5344CB8AC3E}">
        <p14:creationId xmlns:p14="http://schemas.microsoft.com/office/powerpoint/2010/main" val="357369302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ublish_bi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46400" y="1803400"/>
            <a:ext cx="3251200" cy="3251200"/>
          </a:xfrm>
          <a:prstGeom prst="rect">
            <a:avLst/>
          </a:prstGeom>
        </p:spPr>
      </p:pic>
    </p:spTree>
    <p:extLst>
      <p:ext uri="{BB962C8B-B14F-4D97-AF65-F5344CB8AC3E}">
        <p14:creationId xmlns:p14="http://schemas.microsoft.com/office/powerpoint/2010/main" val="28572149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3-04-26 at 2.21.52 PM.png"/>
          <p:cNvPicPr>
            <a:picLocks noGrp="1" noChangeAspect="1"/>
          </p:cNvPicPr>
          <p:nvPr>
            <p:ph idx="1"/>
          </p:nvPr>
        </p:nvPicPr>
        <p:blipFill>
          <a:blip r:embed="rId3">
            <a:extLst>
              <a:ext uri="{28A0092B-C50C-407E-A947-70E740481C1C}">
                <a14:useLocalDpi xmlns:a14="http://schemas.microsoft.com/office/drawing/2010/main" val="0"/>
              </a:ext>
            </a:extLst>
          </a:blip>
          <a:srcRect l="-6854" r="-6854"/>
          <a:stretch>
            <a:fillRect/>
          </a:stretch>
        </p:blipFill>
        <p:spPr>
          <a:xfrm>
            <a:off x="-229364" y="216855"/>
            <a:ext cx="9602728" cy="6637894"/>
          </a:xfrm>
        </p:spPr>
      </p:pic>
    </p:spTree>
    <p:extLst>
      <p:ext uri="{BB962C8B-B14F-4D97-AF65-F5344CB8AC3E}">
        <p14:creationId xmlns:p14="http://schemas.microsoft.com/office/powerpoint/2010/main" val="356710370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5704599453_bdf878a490_o.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extBox 5"/>
          <p:cNvSpPr txBox="1"/>
          <p:nvPr/>
        </p:nvSpPr>
        <p:spPr>
          <a:xfrm>
            <a:off x="6664960" y="6577726"/>
            <a:ext cx="2611120" cy="307777"/>
          </a:xfrm>
          <a:prstGeom prst="rect">
            <a:avLst/>
          </a:prstGeom>
          <a:noFill/>
        </p:spPr>
        <p:txBody>
          <a:bodyPr wrap="square" rtlCol="0">
            <a:spAutoFit/>
          </a:bodyPr>
          <a:lstStyle/>
          <a:p>
            <a:r>
              <a:rPr lang="en-US" sz="1400" dirty="0" smtClean="0">
                <a:solidFill>
                  <a:schemeClr val="bg2"/>
                </a:solidFill>
              </a:rPr>
              <a:t>Image by Flickr user dweller88</a:t>
            </a:r>
            <a:endParaRPr lang="en-US" sz="1400" dirty="0">
              <a:solidFill>
                <a:schemeClr val="bg2"/>
              </a:solidFill>
            </a:endParaRPr>
          </a:p>
        </p:txBody>
      </p:sp>
    </p:spTree>
    <p:extLst>
      <p:ext uri="{BB962C8B-B14F-4D97-AF65-F5344CB8AC3E}">
        <p14:creationId xmlns:p14="http://schemas.microsoft.com/office/powerpoint/2010/main" val="13580127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ootcamp.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0341171" cy="6858000"/>
          </a:xfrm>
          <a:prstGeom prst="rect">
            <a:avLst/>
          </a:prstGeom>
        </p:spPr>
      </p:pic>
      <p:sp>
        <p:nvSpPr>
          <p:cNvPr id="3" name="TextBox 2"/>
          <p:cNvSpPr txBox="1"/>
          <p:nvPr/>
        </p:nvSpPr>
        <p:spPr>
          <a:xfrm>
            <a:off x="5926396" y="6550223"/>
            <a:ext cx="2995765" cy="307777"/>
          </a:xfrm>
          <a:prstGeom prst="rect">
            <a:avLst/>
          </a:prstGeom>
          <a:noFill/>
        </p:spPr>
        <p:txBody>
          <a:bodyPr wrap="square" rtlCol="0">
            <a:spAutoFit/>
          </a:bodyPr>
          <a:lstStyle/>
          <a:p>
            <a:r>
              <a:rPr lang="en-US" sz="1400" dirty="0" smtClean="0"/>
              <a:t>Image by US Marine Corps</a:t>
            </a:r>
            <a:endParaRPr lang="en-US" sz="1400" dirty="0"/>
          </a:p>
        </p:txBody>
      </p:sp>
    </p:spTree>
    <p:extLst>
      <p:ext uri="{BB962C8B-B14F-4D97-AF65-F5344CB8AC3E}">
        <p14:creationId xmlns:p14="http://schemas.microsoft.com/office/powerpoint/2010/main" val="243030485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amyhodge@stanford.edu</a:t>
            </a:r>
            <a:endParaRPr lang="en-US" dirty="0"/>
          </a:p>
        </p:txBody>
      </p:sp>
    </p:spTree>
    <p:extLst>
      <p:ext uri="{BB962C8B-B14F-4D97-AF65-F5344CB8AC3E}">
        <p14:creationId xmlns:p14="http://schemas.microsoft.com/office/powerpoint/2010/main" val="210991553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ostp.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2000" y="889000"/>
            <a:ext cx="5080000" cy="5080000"/>
          </a:xfrm>
          <a:prstGeom prst="rect">
            <a:avLst/>
          </a:prstGeom>
        </p:spPr>
      </p:pic>
    </p:spTree>
    <p:extLst>
      <p:ext uri="{BB962C8B-B14F-4D97-AF65-F5344CB8AC3E}">
        <p14:creationId xmlns:p14="http://schemas.microsoft.com/office/powerpoint/2010/main" val="153595196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onohoFul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1786"/>
            <a:ext cx="9144000" cy="6666214"/>
          </a:xfrm>
          <a:prstGeom prst="rect">
            <a:avLst/>
          </a:prstGeom>
        </p:spPr>
      </p:pic>
    </p:spTree>
    <p:extLst>
      <p:ext uri="{BB962C8B-B14F-4D97-AF65-F5344CB8AC3E}">
        <p14:creationId xmlns:p14="http://schemas.microsoft.com/office/powerpoint/2010/main" val="325065707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FAHViewer.png"/>
          <p:cNvPicPr>
            <a:picLocks noGrp="1" noChangeAspect="1"/>
          </p:cNvPicPr>
          <p:nvPr>
            <p:ph idx="1"/>
          </p:nvPr>
        </p:nvPicPr>
        <p:blipFill rotWithShape="1">
          <a:blip r:embed="rId3">
            <a:extLst>
              <a:ext uri="{28A0092B-C50C-407E-A947-70E740481C1C}">
                <a14:useLocalDpi xmlns:a14="http://schemas.microsoft.com/office/drawing/2010/main" val="0"/>
              </a:ext>
            </a:extLst>
          </a:blip>
          <a:srcRect l="83" r="163"/>
          <a:stretch/>
        </p:blipFill>
        <p:spPr>
          <a:xfrm>
            <a:off x="137160" y="0"/>
            <a:ext cx="8867531" cy="6858000"/>
          </a:xfrm>
        </p:spPr>
      </p:pic>
    </p:spTree>
    <p:extLst>
      <p:ext uri="{BB962C8B-B14F-4D97-AF65-F5344CB8AC3E}">
        <p14:creationId xmlns:p14="http://schemas.microsoft.com/office/powerpoint/2010/main" val="227977677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MS weather statio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9" y="-124406"/>
            <a:ext cx="9431470" cy="7106812"/>
          </a:xfrm>
          <a:prstGeom prst="rect">
            <a:avLst/>
          </a:prstGeom>
        </p:spPr>
      </p:pic>
    </p:spTree>
    <p:extLst>
      <p:ext uri="{BB962C8B-B14F-4D97-AF65-F5344CB8AC3E}">
        <p14:creationId xmlns:p14="http://schemas.microsoft.com/office/powerpoint/2010/main" val="42993243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Pisaster ochraceu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42465648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a_ott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989" y="0"/>
            <a:ext cx="10281979" cy="6858000"/>
          </a:xfrm>
          <a:prstGeom prst="rect">
            <a:avLst/>
          </a:prstGeom>
        </p:spPr>
      </p:pic>
      <p:sp>
        <p:nvSpPr>
          <p:cNvPr id="5" name="TextBox 4"/>
          <p:cNvSpPr txBox="1"/>
          <p:nvPr/>
        </p:nvSpPr>
        <p:spPr>
          <a:xfrm>
            <a:off x="7733765" y="6594586"/>
            <a:ext cx="1410235" cy="263413"/>
          </a:xfrm>
          <a:prstGeom prst="rect">
            <a:avLst/>
          </a:prstGeom>
          <a:noFill/>
        </p:spPr>
        <p:txBody>
          <a:bodyPr wrap="square" rtlCol="0">
            <a:spAutoFit/>
          </a:bodyPr>
          <a:lstStyle/>
          <a:p>
            <a:r>
              <a:rPr lang="en-US" sz="1100" dirty="0" smtClean="0"/>
              <a:t>Image by Mike Baird</a:t>
            </a:r>
            <a:endParaRPr lang="en-US" sz="1100" dirty="0"/>
          </a:p>
        </p:txBody>
      </p:sp>
    </p:spTree>
    <p:extLst>
      <p:ext uri="{BB962C8B-B14F-4D97-AF65-F5344CB8AC3E}">
        <p14:creationId xmlns:p14="http://schemas.microsoft.com/office/powerpoint/2010/main" val="349915965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eng_student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062" y="0"/>
            <a:ext cx="10273062" cy="6858000"/>
          </a:xfrm>
          <a:prstGeom prst="rect">
            <a:avLst/>
          </a:prstGeom>
        </p:spPr>
      </p:pic>
      <p:sp>
        <p:nvSpPr>
          <p:cNvPr id="5" name="TextBox 4"/>
          <p:cNvSpPr txBox="1"/>
          <p:nvPr/>
        </p:nvSpPr>
        <p:spPr>
          <a:xfrm>
            <a:off x="6643059" y="6594587"/>
            <a:ext cx="2500941" cy="261610"/>
          </a:xfrm>
          <a:prstGeom prst="rect">
            <a:avLst/>
          </a:prstGeom>
          <a:noFill/>
        </p:spPr>
        <p:txBody>
          <a:bodyPr wrap="square" rtlCol="0">
            <a:spAutoFit/>
          </a:bodyPr>
          <a:lstStyle/>
          <a:p>
            <a:r>
              <a:rPr lang="en-US" sz="1100" dirty="0" smtClean="0"/>
              <a:t>Image by Stanford Engineering, 2011</a:t>
            </a:r>
            <a:endParaRPr lang="en-US" sz="1100" dirty="0"/>
          </a:p>
        </p:txBody>
      </p:sp>
    </p:spTree>
    <p:extLst>
      <p:ext uri="{BB962C8B-B14F-4D97-AF65-F5344CB8AC3E}">
        <p14:creationId xmlns:p14="http://schemas.microsoft.com/office/powerpoint/2010/main" val="314004881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E310_websit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028267" cy="2895297"/>
          </a:xfrm>
          <a:prstGeom prst="rect">
            <a:avLst/>
          </a:prstGeom>
        </p:spPr>
      </p:pic>
      <p:pic>
        <p:nvPicPr>
          <p:cNvPr id="4" name="Picture 3" descr="ME310_catalo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25209" y="2622536"/>
            <a:ext cx="5918790" cy="4235463"/>
          </a:xfrm>
          <a:prstGeom prst="rect">
            <a:avLst/>
          </a:prstGeom>
        </p:spPr>
      </p:pic>
    </p:spTree>
    <p:extLst>
      <p:ext uri="{BB962C8B-B14F-4D97-AF65-F5344CB8AC3E}">
        <p14:creationId xmlns:p14="http://schemas.microsoft.com/office/powerpoint/2010/main" val="117140520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tanford">
  <a:themeElements>
    <a:clrScheme name="Stanford Theme">
      <a:dk1>
        <a:srgbClr val="333333"/>
      </a:dk1>
      <a:lt1>
        <a:sysClr val="window" lastClr="FFFFFF"/>
      </a:lt1>
      <a:dk2>
        <a:srgbClr val="811A20"/>
      </a:dk2>
      <a:lt2>
        <a:srgbClr val="EEECE1"/>
      </a:lt2>
      <a:accent1>
        <a:srgbClr val="123959"/>
      </a:accent1>
      <a:accent2>
        <a:srgbClr val="F6C06F"/>
      </a:accent2>
      <a:accent3>
        <a:srgbClr val="8B7349"/>
      </a:accent3>
      <a:accent4>
        <a:srgbClr val="FFFFFF"/>
      </a:accent4>
      <a:accent5>
        <a:srgbClr val="FFFFFF"/>
      </a:accent5>
      <a:accent6>
        <a:srgbClr val="FFFFFF"/>
      </a:accent6>
      <a:hlink>
        <a:srgbClr val="0000FF"/>
      </a:hlink>
      <a:folHlink>
        <a:srgbClr val="800080"/>
      </a:folHlink>
    </a:clrScheme>
    <a:fontScheme name="Sketchbook">
      <a:majorFont>
        <a:latin typeface="Cambria"/>
        <a:ea typeface=""/>
        <a:cs typeface=""/>
        <a:font script="Jpan" typeface="ＭＳ 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Stanford.thmx</Template>
  <TotalTime>4189</TotalTime>
  <Words>1525</Words>
  <Application>Microsoft Macintosh PowerPoint</Application>
  <PresentationFormat>On-screen Show (4:3)</PresentationFormat>
  <Paragraphs>72</Paragraphs>
  <Slides>19</Slides>
  <Notes>19</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Stanford</vt:lpstr>
      <vt:lpstr>Research Data &amp; the Stanford Digital Repository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http://purl.stanford.edu/wp335yr5649</vt:lpstr>
      <vt:lpstr>PowerPoint Presentation</vt:lpstr>
      <vt:lpstr>amyhodge@stanford.edu</vt:lpstr>
      <vt:lpstr>sdr.stanford.edu</vt:lpstr>
      <vt:lpstr>PowerPoint Presentation</vt:lpstr>
      <vt:lpstr>PowerPoint Presentation</vt:lpstr>
      <vt:lpstr>PowerPoint Presentation</vt:lpstr>
      <vt:lpstr>PowerPoint Presentation</vt:lpstr>
      <vt:lpstr>amyhodge@stanford.edu</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Stanford Libraries Research Data Services</dc:title>
  <dc:subject/>
  <dc:creator>Amy Hodge</dc:creator>
  <cp:keywords/>
  <dc:description/>
  <cp:lastModifiedBy>Amy Hodge</cp:lastModifiedBy>
  <cp:revision>34</cp:revision>
  <dcterms:created xsi:type="dcterms:W3CDTF">2013-09-22T22:53:19Z</dcterms:created>
  <dcterms:modified xsi:type="dcterms:W3CDTF">2013-09-25T20:43:46Z</dcterms:modified>
  <cp:category/>
</cp:coreProperties>
</file>

<file path=docProps/thumbnail.jpeg>
</file>